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16" r:id="rId3"/>
    <p:sldMasterId id="2147483754" r:id="rId4"/>
  </p:sldMasterIdLst>
  <p:notesMasterIdLst>
    <p:notesMasterId r:id="rId12"/>
  </p:notesMasterIdLst>
  <p:handoutMasterIdLst>
    <p:handoutMasterId r:id="rId13"/>
  </p:handoutMasterIdLst>
  <p:sldIdLst>
    <p:sldId id="453" r:id="rId5"/>
    <p:sldId id="696" r:id="rId6"/>
    <p:sldId id="700" r:id="rId7"/>
    <p:sldId id="698" r:id="rId8"/>
    <p:sldId id="697" r:id="rId9"/>
    <p:sldId id="699" r:id="rId10"/>
    <p:sldId id="6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00000"/>
    <a:srgbClr val="931680"/>
    <a:srgbClr val="034EA2"/>
    <a:srgbClr val="9BD4F0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6395" autoAdjust="0"/>
  </p:normalViewPr>
  <p:slideViewPr>
    <p:cSldViewPr snapToGrid="0">
      <p:cViewPr varScale="1">
        <p:scale>
          <a:sx n="78" d="100"/>
          <a:sy n="78" d="100"/>
        </p:scale>
        <p:origin x="888" y="91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95" y="-2059897"/>
            <a:ext cx="14210556" cy="4647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  <a:lvl2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2pPr>
            <a:lvl3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3pPr>
            <a:lvl4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4pPr>
            <a:lvl5pPr>
              <a:lnSpc>
                <a:spcPct val="100000"/>
              </a:lnSpc>
              <a:spcAft>
                <a:spcPts val="1800"/>
              </a:spcAft>
              <a:buClr>
                <a:srgbClr val="1FBAD2"/>
              </a:buClr>
              <a:defRPr>
                <a:solidFill>
                  <a:srgbClr val="1B3B51"/>
                </a:solidFill>
                <a:latin typeface="EC Square Sans Pro" panose="020B050604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2639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67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199" y="340819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200" b="1">
                <a:solidFill>
                  <a:srgbClr val="1B3B5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89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" y="0"/>
            <a:ext cx="12183317" cy="6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D8D2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42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25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84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5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9 </a:t>
            </a:r>
            <a:r>
              <a:rPr lang="fr-BE" err="1"/>
              <a:t>December</a:t>
            </a:r>
            <a:r>
              <a:rPr lang="fr-BE"/>
              <a:t> 2022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RTD Library Talk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10:30-12:00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504168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cap="small" baseline="0">
                <a:solidFill>
                  <a:schemeClr val="tx2"/>
                </a:solidFill>
              </a:rPr>
              <a:t>The key priorities of the ‘main’ Horizon Europe </a:t>
            </a:r>
            <a:br>
              <a:rPr lang="en-US" b="1" cap="small" baseline="0">
                <a:solidFill>
                  <a:schemeClr val="tx2"/>
                </a:solidFill>
              </a:rPr>
            </a:br>
            <a:r>
              <a:rPr lang="en-US" b="1" cap="small" baseline="0">
                <a:solidFill>
                  <a:schemeClr val="tx2"/>
                </a:solidFill>
              </a:rPr>
              <a:t>Work </a:t>
            </a:r>
            <a:r>
              <a:rPr lang="en-US" b="1" cap="small" baseline="0" err="1">
                <a:solidFill>
                  <a:schemeClr val="tx2"/>
                </a:solidFill>
              </a:rPr>
              <a:t>Programme</a:t>
            </a:r>
            <a:r>
              <a:rPr lang="en-US" b="1" cap="small" baseline="0">
                <a:solidFill>
                  <a:schemeClr val="tx2"/>
                </a:solidFill>
              </a:rPr>
              <a:t> </a:t>
            </a:r>
            <a:br>
              <a:rPr lang="en-US" b="1" cap="small" baseline="0">
                <a:solidFill>
                  <a:schemeClr val="tx2"/>
                </a:solidFill>
              </a:rPr>
            </a:br>
            <a:r>
              <a:rPr lang="en-US" b="1" cap="small" baseline="0">
                <a:solidFill>
                  <a:schemeClr val="tx2"/>
                </a:solidFill>
              </a:rPr>
              <a:t>2023-2024</a:t>
            </a:r>
            <a:endParaRPr lang="en-GB" sz="1900" cap="small" spc="80" baseline="0">
              <a:solidFill>
                <a:schemeClr val="tx2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1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0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110214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2797514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38481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2753711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7012" y="1280970"/>
            <a:ext cx="10933756" cy="488568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the ‘main’ Horizon Europe Work </a:t>
            </a:r>
            <a:r>
              <a:rPr lang="en-US" err="1"/>
              <a:t>Programme</a:t>
            </a:r>
            <a:r>
              <a:rPr lang="en-US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1438540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77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4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6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89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5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3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590267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33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6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60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86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54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4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92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6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7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13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7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9486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A0D6-5607-4E27-A593-DC138479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DB58-5B3B-4DDF-A51D-6F3A0AFE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6272-E0FD-498B-BD09-513EBFF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95E5-65B9-490C-8909-531EFF01D10F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957D-9E47-4D1E-8BBA-FA3D8996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BB9B-6251-4BCB-AF2C-8FD7F326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22B3-7106-4115-BAE4-5CA3A4652959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95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9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uDOB_oukQ" TargetMode="External"/><Relationship Id="rId2" Type="http://schemas.openxmlformats.org/officeDocument/2006/relationships/hyperlink" Target="https://www.youtube.com/watch?v=wdK-P91UtSo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84422" y="5427771"/>
            <a:ext cx="3186584" cy="216000"/>
          </a:xfrm>
        </p:spPr>
        <p:txBody>
          <a:bodyPr/>
          <a:lstStyle/>
          <a:p>
            <a:r>
              <a:rPr lang="pt-PT" sz="1600" dirty="0">
                <a:solidFill>
                  <a:srgbClr val="004494"/>
                </a:solidFill>
              </a:rPr>
              <a:t>DANIELE GIZZI </a:t>
            </a:r>
          </a:p>
          <a:p>
            <a:r>
              <a:rPr lang="pt-PT" sz="1600" dirty="0">
                <a:solidFill>
                  <a:srgbClr val="004494"/>
                </a:solidFill>
              </a:rPr>
              <a:t>15 May 2025</a:t>
            </a:r>
          </a:p>
          <a:p>
            <a:r>
              <a:rPr lang="pt-PT" sz="1600" dirty="0">
                <a:solidFill>
                  <a:srgbClr val="004494"/>
                </a:solidFill>
              </a:rPr>
              <a:t>YEREVAN – ARMENIA </a:t>
            </a:r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926325" y="4297182"/>
            <a:ext cx="3702777" cy="975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004494"/>
                </a:solidFill>
              </a:rPr>
              <a:t>WIDERA</a:t>
            </a:r>
          </a:p>
          <a:p>
            <a:pPr algn="ctr">
              <a:spcAft>
                <a:spcPts val="0"/>
              </a:spcAft>
            </a:pPr>
            <a:r>
              <a:rPr lang="en-US" cap="none" dirty="0">
                <a:solidFill>
                  <a:srgbClr val="004494"/>
                </a:solidFill>
              </a:rPr>
              <a:t>Widening participation and</a:t>
            </a:r>
          </a:p>
          <a:p>
            <a:pPr algn="ctr"/>
            <a:r>
              <a:rPr lang="en-US" cap="none" dirty="0">
                <a:solidFill>
                  <a:srgbClr val="004494"/>
                </a:solidFill>
              </a:rPr>
              <a:t>Strengthening the European Research Area (ERA)</a:t>
            </a:r>
            <a:endParaRPr lang="en-GB" sz="16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Widening participation and </a:t>
            </a:r>
            <a:br>
              <a:rPr lang="en-US" sz="3600" dirty="0"/>
            </a:br>
            <a:r>
              <a:rPr lang="en-US" sz="3600" dirty="0"/>
              <a:t>strengthening the European Research Area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 err="1"/>
              <a:t>Infoday</a:t>
            </a:r>
            <a:r>
              <a:rPr lang="en-US" sz="2400" dirty="0"/>
              <a:t> videos:</a:t>
            </a:r>
            <a:br>
              <a:rPr lang="en-US" sz="3600" dirty="0"/>
            </a:br>
            <a:r>
              <a:rPr lang="en-US" sz="1800" dirty="0">
                <a:hlinkClick r:id="rId2"/>
              </a:rPr>
              <a:t>https://www.youtube.com/watch?v=wdK-P91UtSo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https://www.youtube.com/watch?v=rbuDOB_oukQ</a:t>
            </a:r>
            <a:r>
              <a:rPr lang="en-US" sz="1800" dirty="0"/>
              <a:t> </a:t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HORIZON EUROPE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7012" y="1821102"/>
            <a:ext cx="3448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7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D69CDD-E61A-623C-4B7A-AB516CC4EB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916" y="1367999"/>
            <a:ext cx="10586883" cy="4678839"/>
          </a:xfrm>
        </p:spPr>
        <p:txBody>
          <a:bodyPr/>
          <a:lstStyle/>
          <a:p>
            <a:pPr algn="ctr"/>
            <a:r>
              <a:rPr lang="en-GB" sz="2500" b="1" dirty="0"/>
              <a:t>This part of the Horizon Europe Work Programme 2025 addresses the area “Widening participation and strengthening the European Research Area” (WIDERA).</a:t>
            </a:r>
          </a:p>
          <a:p>
            <a:endParaRPr lang="en-GB" dirty="0"/>
          </a:p>
          <a:p>
            <a:r>
              <a:rPr lang="en-GB" sz="2400" dirty="0"/>
              <a:t>The work programme includes two components:</a:t>
            </a:r>
          </a:p>
          <a:p>
            <a:endParaRPr lang="en-GB" sz="2400" dirty="0"/>
          </a:p>
          <a:p>
            <a:r>
              <a:rPr lang="en-GB" sz="2400" dirty="0"/>
              <a:t>I: Widening participation and spreading excellence;</a:t>
            </a:r>
          </a:p>
          <a:p>
            <a:r>
              <a:rPr lang="en-GB" sz="2400" dirty="0"/>
              <a:t>II: Strengthening the European Research Area (ERA) by reforming and enhancing the European research and innovation system.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03F0AA7-837D-A433-9B5E-B3BA185A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4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B4CDFAA-8140-2431-7282-5899E4FEF1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5850A72-5C0C-9AE3-42D0-4808ED82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CALLS PUBLISHED ON 14 MAY 2025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2713E7-F4FE-6DD6-B08B-EE2E5903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88" y="1243254"/>
            <a:ext cx="6997973" cy="50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60BC39-0EC9-5D17-BCC0-ED10060DE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0299" y="263994"/>
            <a:ext cx="10486869" cy="410341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62AE003-3B47-C277-8195-F3BFA39D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3156"/>
            <a:ext cx="10515600" cy="473104"/>
          </a:xfrm>
        </p:spPr>
        <p:txBody>
          <a:bodyPr/>
          <a:lstStyle/>
          <a:p>
            <a:pPr algn="ctr"/>
            <a:r>
              <a:rPr lang="en-GB" sz="2000" u="sng" dirty="0"/>
              <a:t>https://horizoneuropencpportal.eu/stage/infoday-widera-work-programme-2025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DE34E4-FF22-4774-CC8B-EB20F2E7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0" y="148825"/>
            <a:ext cx="10264877" cy="54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8E91F29-D2B7-10EE-104E-37F497ECB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66CBD53-78B1-1D1F-F4F3-020E7798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FC73A1-B3E4-55D5-2D7A-182472C7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52" y="941104"/>
            <a:ext cx="5868548" cy="53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5_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EC Square Sans Pro</vt:lpstr>
      <vt:lpstr>EC Square Sans Pro Light</vt:lpstr>
      <vt:lpstr>Office Theme</vt:lpstr>
      <vt:lpstr>1_Office Theme</vt:lpstr>
      <vt:lpstr>2_Office Theme</vt:lpstr>
      <vt:lpstr>5_Office Theme</vt:lpstr>
      <vt:lpstr>Presentazione standard di PowerPoint</vt:lpstr>
      <vt:lpstr>Widening participation and  strengthening the European Research Area  Infoday videos: https://www.youtube.com/watch?v=wdK-P91UtSo  https://www.youtube.com/watch?v=rbuDOB_oukQ  </vt:lpstr>
      <vt:lpstr>Presentazione standard di PowerPoint</vt:lpstr>
      <vt:lpstr>CALLS PUBLISHED ON 14 MAY 2025</vt:lpstr>
      <vt:lpstr>https://horizoneuropencpportal.eu/stage/infoday-widera-work-programme-2025</vt:lpstr>
      <vt:lpstr>Presentazione standard di PowerPoint</vt:lpstr>
      <vt:lpstr>Presentazione standard di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Daniele Gizzi</cp:lastModifiedBy>
  <cp:revision>284</cp:revision>
  <dcterms:created xsi:type="dcterms:W3CDTF">2020-12-04T09:35:19Z</dcterms:created>
  <dcterms:modified xsi:type="dcterms:W3CDTF">2025-05-15T08:01:32Z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2022-11-29T10:52:29Z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9103b006-3c10-43a4-9652-4285b08b9291</vt:lpwstr>
  </property>
  <property fmtid="{D5CDD505-2E9C-101B-9397-08002B2CF9AE}" pid="8" name="MSIP_Label_6bd9ddd1-4d20-43f6-abfa-fc3c07406f94_ContentBits">
    <vt:lpwstr>0</vt:lpwstr>
  </property>
</Properties>
</file>